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3"/>
  </p:notesMasterIdLst>
  <p:sldIdLst>
    <p:sldId id="278" r:id="rId2"/>
    <p:sldId id="279" r:id="rId3"/>
    <p:sldId id="290" r:id="rId4"/>
    <p:sldId id="280" r:id="rId5"/>
    <p:sldId id="288" r:id="rId6"/>
    <p:sldId id="294" r:id="rId7"/>
    <p:sldId id="296" r:id="rId8"/>
    <p:sldId id="295" r:id="rId9"/>
    <p:sldId id="292" r:id="rId10"/>
    <p:sldId id="297" r:id="rId11"/>
    <p:sldId id="293" r:id="rId12"/>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3582" autoAdjust="0"/>
  </p:normalViewPr>
  <p:slideViewPr>
    <p:cSldViewPr snapToGrid="0" snapToObjects="1">
      <p:cViewPr varScale="1">
        <p:scale>
          <a:sx n="71" d="100"/>
          <a:sy n="71" d="100"/>
        </p:scale>
        <p:origin x="2112" y="54"/>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GB" dirty="0"/>
              <a:t>Hello and welcome, my name is Harrison Bennion. This presentation is based on my dissertation titled …</a:t>
            </a:r>
          </a:p>
        </p:txBody>
      </p:sp>
    </p:spTree>
    <p:extLst>
      <p:ext uri="{BB962C8B-B14F-4D97-AF65-F5344CB8AC3E}">
        <p14:creationId xmlns:p14="http://schemas.microsoft.com/office/powerpoint/2010/main" val="3175904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GB" dirty="0"/>
              <a:t>Looking towards the future, there are quite a few different pathways which could be explored</a:t>
            </a:r>
          </a:p>
          <a:p>
            <a:endParaRPr lang="en-GB" dirty="0"/>
          </a:p>
          <a:p>
            <a:r>
              <a:rPr lang="en-GB" dirty="0"/>
              <a:t>Using the websites with negative sentiment – gathering their URLs and exploring Common Crawl to build a network, potentially studying how terms are disseminated</a:t>
            </a:r>
          </a:p>
          <a:p>
            <a:endParaRPr lang="en-GB" dirty="0"/>
          </a:p>
          <a:p>
            <a:r>
              <a:rPr lang="en-GB" dirty="0"/>
              <a:t>Hate speech detection models could be used within the matches to see if they are better at sentiment extraction</a:t>
            </a:r>
          </a:p>
          <a:p>
            <a:endParaRPr lang="en-GB" dirty="0"/>
          </a:p>
          <a:p>
            <a:r>
              <a:rPr lang="en-GB" dirty="0"/>
              <a:t>Using the definitions within UD to make a bespoke model</a:t>
            </a:r>
          </a:p>
          <a:p>
            <a:endParaRPr lang="en-GB" dirty="0"/>
          </a:p>
          <a:p>
            <a:r>
              <a:rPr lang="en-GB" dirty="0"/>
              <a:t>Currently the reclamatory terms were found by eye, an automated system using the sentiment would be good to explore</a:t>
            </a:r>
          </a:p>
        </p:txBody>
      </p:sp>
    </p:spTree>
    <p:extLst>
      <p:ext uri="{BB962C8B-B14F-4D97-AF65-F5344CB8AC3E}">
        <p14:creationId xmlns:p14="http://schemas.microsoft.com/office/powerpoint/2010/main" val="1238917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GB" dirty="0"/>
              <a:t>We’re going to be talking through my project in the following format, following the general flow of the paper</a:t>
            </a:r>
          </a:p>
        </p:txBody>
      </p:sp>
    </p:spTree>
    <p:extLst>
      <p:ext uri="{BB962C8B-B14F-4D97-AF65-F5344CB8AC3E}">
        <p14:creationId xmlns:p14="http://schemas.microsoft.com/office/powerpoint/2010/main" val="1227481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GB" dirty="0"/>
              <a:t>The project had three main aims</a:t>
            </a:r>
          </a:p>
          <a:p>
            <a:pPr marL="171450" indent="-171450">
              <a:buFontTx/>
              <a:buChar char="-"/>
            </a:pPr>
            <a:r>
              <a:rPr lang="en-GB" dirty="0"/>
              <a:t>To define an unusual/neologistic slurs</a:t>
            </a:r>
          </a:p>
          <a:p>
            <a:pPr marL="171450" indent="-171450">
              <a:buFontTx/>
              <a:buChar char="-"/>
            </a:pPr>
            <a:r>
              <a:rPr lang="en-GB" dirty="0"/>
              <a:t>Investigate where they are being used within the internet</a:t>
            </a:r>
          </a:p>
          <a:p>
            <a:pPr marL="171450" indent="-171450">
              <a:buFontTx/>
              <a:buChar char="-"/>
            </a:pPr>
            <a:r>
              <a:rPr lang="en-GB" dirty="0"/>
              <a:t>To determine legitimate uses or reclamatory uses of said terms</a:t>
            </a:r>
          </a:p>
          <a:p>
            <a:pPr marL="171450" indent="-171450">
              <a:buFontTx/>
              <a:buChar char="-"/>
            </a:pPr>
            <a:endParaRPr lang="en-GB" dirty="0"/>
          </a:p>
          <a:p>
            <a:pPr marL="171450" indent="-171450">
              <a:buFontTx/>
              <a:buChar char="-"/>
            </a:pPr>
            <a:endParaRPr lang="en-GB" dirty="0"/>
          </a:p>
          <a:p>
            <a:r>
              <a:rPr lang="en-GB" dirty="0"/>
              <a:t>Data</a:t>
            </a:r>
          </a:p>
          <a:p>
            <a:pPr marL="171450" indent="-171450">
              <a:buFontTx/>
              <a:buChar char="-"/>
            </a:pPr>
            <a:r>
              <a:rPr lang="en-GB" dirty="0"/>
              <a:t>Urban Dictionary, an informal crowd-sourced dataset which don’t appear in traditional dictionaries, E.g. today’s definition: Blursday (The day you are presently living, but have no idea what day it actually is)</a:t>
            </a:r>
          </a:p>
          <a:p>
            <a:pPr marL="400050" lvl="1" indent="-171450">
              <a:buFontTx/>
              <a:buChar char="-"/>
            </a:pPr>
            <a:r>
              <a:rPr lang="en-GB" dirty="0"/>
              <a:t>Interesting columns are: word, definition, example, upvotes and downvotes</a:t>
            </a:r>
          </a:p>
          <a:p>
            <a:pPr marL="171450" indent="-171450">
              <a:buFontTx/>
              <a:buChar char="-"/>
            </a:pPr>
            <a:r>
              <a:rPr lang="en-GB" dirty="0"/>
              <a:t>Common Crawl – collection of the internet, multiple scrapes a year, allows URL, metadata and raw text data access – good source for looking through data</a:t>
            </a:r>
          </a:p>
        </p:txBody>
      </p:sp>
    </p:spTree>
    <p:extLst>
      <p:ext uri="{BB962C8B-B14F-4D97-AF65-F5344CB8AC3E}">
        <p14:creationId xmlns:p14="http://schemas.microsoft.com/office/powerpoint/2010/main" val="2659384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GB" dirty="0"/>
              <a:t>Project context and related papers</a:t>
            </a:r>
          </a:p>
          <a:p>
            <a:pPr marL="171450" indent="-171450">
              <a:buFontTx/>
              <a:buChar char="-"/>
            </a:pPr>
            <a:r>
              <a:rPr lang="en-GB" dirty="0"/>
              <a:t>Derogatory language has lots of ways it can be cut up</a:t>
            </a:r>
          </a:p>
          <a:p>
            <a:pPr marL="171450" indent="-171450">
              <a:buFontTx/>
              <a:buChar char="-"/>
            </a:pPr>
            <a:r>
              <a:rPr lang="en-GB" dirty="0"/>
              <a:t>Croom says slurs and derogatory language typically use to either insult a typical group, a non-typical group or in a reclamatory sense</a:t>
            </a:r>
          </a:p>
          <a:p>
            <a:pPr marL="171450" indent="-171450">
              <a:buFontTx/>
              <a:buChar char="-"/>
            </a:pPr>
            <a:r>
              <a:rPr lang="en-GB" dirty="0"/>
              <a:t>Martinez et al made a 24-case taxonomy allows for a finer breakdown</a:t>
            </a:r>
          </a:p>
          <a:p>
            <a:pPr marL="171450" indent="-171450">
              <a:buFontTx/>
              <a:buChar char="-"/>
            </a:pPr>
            <a:endParaRPr lang="en-GB" dirty="0"/>
          </a:p>
          <a:p>
            <a:pPr marL="171450" indent="-171450">
              <a:buFontTx/>
              <a:buChar char="-"/>
            </a:pPr>
            <a:r>
              <a:rPr lang="en-GB" dirty="0"/>
              <a:t>Neologisms are new terms which crop up over time.</a:t>
            </a:r>
          </a:p>
          <a:p>
            <a:pPr marL="171450" indent="-171450">
              <a:buFontTx/>
              <a:buChar char="-"/>
            </a:pPr>
            <a:r>
              <a:rPr lang="en-GB" dirty="0"/>
              <a:t>Bogetic studied involuntary celibate forums and their use of very unique language, creating their own cryptolect like red pill, black pill, blue pilled etc in reference to the matrix</a:t>
            </a:r>
          </a:p>
          <a:p>
            <a:pPr marL="171450" indent="-171450">
              <a:buFontTx/>
              <a:buChar char="-"/>
            </a:pPr>
            <a:endParaRPr lang="en-GB" dirty="0"/>
          </a:p>
          <a:p>
            <a:pPr marL="171450" indent="-171450">
              <a:buFontTx/>
              <a:buChar char="-"/>
            </a:pPr>
            <a:r>
              <a:rPr lang="en-GB" dirty="0"/>
              <a:t>Luccioni and Viviano found undesirable content within many datasets used in NLP</a:t>
            </a:r>
          </a:p>
          <a:p>
            <a:pPr marL="171450" indent="-171450">
              <a:buFontTx/>
              <a:buChar char="-"/>
            </a:pPr>
            <a:r>
              <a:rPr lang="en-GB" dirty="0"/>
              <a:t>Lots of news stories relating to bots being shut down due to insulting language and undesirable behaviour which are learnt through social media -&gt; they are a product of their environment</a:t>
            </a:r>
          </a:p>
          <a:p>
            <a:pPr marL="171450" indent="-171450">
              <a:buFontTx/>
              <a:buChar char="-"/>
            </a:pPr>
            <a:endParaRPr lang="en-GB" dirty="0"/>
          </a:p>
          <a:p>
            <a:pPr marL="171450" indent="-171450">
              <a:buFontTx/>
              <a:buChar char="-"/>
            </a:pPr>
            <a:r>
              <a:rPr lang="en-GB" dirty="0"/>
              <a:t>Many models out there prefer different aspects of language</a:t>
            </a:r>
          </a:p>
        </p:txBody>
      </p:sp>
    </p:spTree>
    <p:extLst>
      <p:ext uri="{BB962C8B-B14F-4D97-AF65-F5344CB8AC3E}">
        <p14:creationId xmlns:p14="http://schemas.microsoft.com/office/powerpoint/2010/main" val="3861428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GB" dirty="0"/>
              <a:t>Design and implemented in 5 stages</a:t>
            </a:r>
          </a:p>
          <a:p>
            <a:pPr marL="171450" indent="-171450">
              <a:buFontTx/>
              <a:buChar char="-"/>
            </a:pPr>
            <a:r>
              <a:rPr lang="en-GB" dirty="0"/>
              <a:t>Slur extraction was the initial removing of terms from UD using regular expressions as a quick and easy method</a:t>
            </a:r>
          </a:p>
          <a:p>
            <a:pPr marL="171450" indent="-171450">
              <a:buFontTx/>
              <a:buChar char="-"/>
            </a:pPr>
            <a:r>
              <a:rPr lang="en-GB" dirty="0"/>
              <a:t>Stratified sampling of extraction to create the survey – which was presented in the form of a lexicon quiz</a:t>
            </a:r>
          </a:p>
          <a:p>
            <a:pPr marL="171450" indent="-171450">
              <a:buFontTx/>
              <a:buChar char="-"/>
            </a:pPr>
            <a:r>
              <a:rPr lang="en-GB" dirty="0"/>
              <a:t>Utilised votes alongside derived interaction and score values </a:t>
            </a:r>
          </a:p>
          <a:p>
            <a:pPr marL="400050" lvl="1" indent="-171450">
              <a:buFontTx/>
              <a:buChar char="-"/>
            </a:pPr>
            <a:r>
              <a:rPr lang="en-GB" dirty="0"/>
              <a:t>Show graph</a:t>
            </a:r>
          </a:p>
          <a:p>
            <a:pPr marL="400050" lvl="1" indent="-171450">
              <a:buFontTx/>
              <a:buChar char="-"/>
            </a:pPr>
            <a:r>
              <a:rPr lang="en-GB" dirty="0"/>
              <a:t>Trend moves upwards – created two subsets of slurs</a:t>
            </a:r>
          </a:p>
          <a:p>
            <a:pPr marL="171450" lvl="0" indent="-171450">
              <a:buFontTx/>
              <a:buChar char="-"/>
            </a:pPr>
            <a:r>
              <a:rPr lang="en-GB" dirty="0"/>
              <a:t>Using these terms, searched common crawl’s raw text using regular expressions for matches</a:t>
            </a:r>
          </a:p>
          <a:p>
            <a:pPr marL="171450" lvl="0" indent="-171450">
              <a:buFontTx/>
              <a:buChar char="-"/>
            </a:pPr>
            <a:r>
              <a:rPr lang="en-GB" dirty="0"/>
              <a:t>From this, we analysed these matches using KMeans clustering and VADER to detect sentiment</a:t>
            </a:r>
          </a:p>
        </p:txBody>
      </p:sp>
    </p:spTree>
    <p:extLst>
      <p:ext uri="{BB962C8B-B14F-4D97-AF65-F5344CB8AC3E}">
        <p14:creationId xmlns:p14="http://schemas.microsoft.com/office/powerpoint/2010/main" val="1672541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GB" dirty="0"/>
              <a:t>KMeans</a:t>
            </a:r>
          </a:p>
          <a:p>
            <a:pPr marL="171450" indent="-171450">
              <a:buFontTx/>
              <a:buChar char="-"/>
            </a:pPr>
            <a:r>
              <a:rPr lang="en-GB" dirty="0"/>
              <a:t>Utilised gensim;’s phrases to detect common phrases and multi-words</a:t>
            </a:r>
          </a:p>
          <a:p>
            <a:pPr marL="171450" indent="-171450">
              <a:buFontTx/>
              <a:buChar char="-"/>
            </a:pPr>
            <a:r>
              <a:rPr lang="en-GB" dirty="0"/>
              <a:t>Word2Vec compiled the found sentences into vectors of lower-dimension</a:t>
            </a:r>
          </a:p>
          <a:p>
            <a:pPr marL="171450" indent="-171450">
              <a:buFontTx/>
              <a:buChar char="-"/>
            </a:pPr>
            <a:r>
              <a:rPr lang="en-GB" dirty="0"/>
              <a:t>These were clustered within KMeans – clear emphasis on central group with many sentences being found as positive</a:t>
            </a:r>
          </a:p>
          <a:p>
            <a:pPr marL="171450" indent="-171450">
              <a:buFontTx/>
              <a:buChar char="-"/>
            </a:pPr>
            <a:r>
              <a:rPr lang="en-GB" dirty="0"/>
              <a:t>Followed this calculating two values</a:t>
            </a:r>
          </a:p>
          <a:p>
            <a:pPr marL="400050" lvl="1" indent="-171450">
              <a:buFontTx/>
              <a:buChar char="-"/>
            </a:pPr>
            <a:r>
              <a:rPr lang="en-GB" dirty="0"/>
              <a:t>Sentiment coefficient used the label + proximity to cluster centre</a:t>
            </a:r>
          </a:p>
          <a:p>
            <a:pPr marL="400050" lvl="1" indent="-171450">
              <a:buFontTx/>
              <a:buChar char="-"/>
            </a:pPr>
            <a:r>
              <a:rPr lang="en-GB" dirty="0"/>
              <a:t>Term Frequency-Inverse Document Frequency score for each word to show how unique each word was and how it effect the sentences</a:t>
            </a:r>
          </a:p>
          <a:p>
            <a:pPr marL="171450" lvl="0" indent="-171450">
              <a:buFontTx/>
              <a:buChar char="-"/>
            </a:pPr>
            <a:r>
              <a:rPr lang="en-GB" dirty="0"/>
              <a:t>Dot product together got a general sentiment score</a:t>
            </a:r>
          </a:p>
          <a:p>
            <a:pPr marL="171450" lvl="0" indent="-171450">
              <a:buFontTx/>
              <a:buChar char="-"/>
            </a:pPr>
            <a:r>
              <a:rPr lang="en-GB" dirty="0"/>
              <a:t>REMOVE PIC</a:t>
            </a:r>
          </a:p>
          <a:p>
            <a:pPr marL="171450" lvl="0" indent="-171450">
              <a:buFontTx/>
              <a:buChar char="-"/>
            </a:pPr>
            <a:r>
              <a:rPr lang="en-GB" dirty="0"/>
              <a:t>Examples of –</a:t>
            </a:r>
            <a:r>
              <a:rPr lang="en-GB" dirty="0" err="1"/>
              <a:t>ve</a:t>
            </a:r>
            <a:r>
              <a:rPr lang="en-GB" dirty="0"/>
              <a:t> sentiment were quite chaotic, showing it needs quite a bit of work here</a:t>
            </a:r>
          </a:p>
        </p:txBody>
      </p:sp>
    </p:spTree>
    <p:extLst>
      <p:ext uri="{BB962C8B-B14F-4D97-AF65-F5344CB8AC3E}">
        <p14:creationId xmlns:p14="http://schemas.microsoft.com/office/powerpoint/2010/main" val="292048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GB" dirty="0"/>
              <a:t>VADER – rule-based model that typically works well with informal and social media based language</a:t>
            </a:r>
          </a:p>
          <a:p>
            <a:r>
              <a:rPr lang="en-GB" dirty="0"/>
              <a:t>Very efficient running at scale, could easily work again in the future if experiment done again</a:t>
            </a:r>
          </a:p>
          <a:p>
            <a:r>
              <a:rPr lang="en-GB" dirty="0"/>
              <a:t>Very readable results – for each sentence, a positive, neutral, negative and compound score could be produced</a:t>
            </a:r>
          </a:p>
          <a:p>
            <a:r>
              <a:rPr lang="en-GB" dirty="0"/>
              <a:t>Graph show distribution of compound score on all sentences ordered by compound – lots of neutral and +</a:t>
            </a:r>
            <a:r>
              <a:rPr lang="en-GB" dirty="0" err="1"/>
              <a:t>ve</a:t>
            </a:r>
            <a:r>
              <a:rPr lang="en-GB" dirty="0"/>
              <a:t> </a:t>
            </a:r>
            <a:r>
              <a:rPr lang="en-GB" dirty="0" err="1"/>
              <a:t>sents</a:t>
            </a:r>
            <a:endParaRPr lang="en-GB" dirty="0"/>
          </a:p>
          <a:p>
            <a:r>
              <a:rPr lang="en-GB" dirty="0"/>
              <a:t>REMOVE GRAPHS</a:t>
            </a:r>
          </a:p>
          <a:p>
            <a:endParaRPr lang="en-GB" dirty="0"/>
          </a:p>
          <a:p>
            <a:r>
              <a:rPr lang="en-GB" dirty="0"/>
              <a:t>Found a few pages containing insults being used an actual insults – chinless wonder, meat gazer and </a:t>
            </a:r>
            <a:r>
              <a:rPr lang="en-GB" dirty="0" err="1"/>
              <a:t>birdshit</a:t>
            </a:r>
            <a:endParaRPr lang="en-GB" dirty="0"/>
          </a:p>
          <a:p>
            <a:r>
              <a:rPr lang="en-GB" dirty="0"/>
              <a:t>Had issues with classification though as some neutral or reclamatory pages were tagged as negative due to their content used e.g. guns and tabletop gaming</a:t>
            </a:r>
          </a:p>
        </p:txBody>
      </p:sp>
    </p:spTree>
    <p:extLst>
      <p:ext uri="{BB962C8B-B14F-4D97-AF65-F5344CB8AC3E}">
        <p14:creationId xmlns:p14="http://schemas.microsoft.com/office/powerpoint/2010/main" val="448457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GB" dirty="0"/>
              <a:t>Extracting slurs was a very simple process which relies on accurate definitions being provided</a:t>
            </a:r>
          </a:p>
          <a:p>
            <a:r>
              <a:rPr lang="en-GB" dirty="0"/>
              <a:t>Works at scale when many users vote on terms, like the definitions for an insult like “Fuck” which has a list of sorted definitions, whilst the lowest score is a ramble very few people agree with. Low interaction, which is what we’re looking and it is missing this moderation. This problem is only exacerbated now due to the removal of many moderators recently.</a:t>
            </a:r>
          </a:p>
          <a:p>
            <a:endParaRPr lang="en-GB" dirty="0"/>
          </a:p>
          <a:p>
            <a:r>
              <a:rPr lang="en-GB" dirty="0"/>
              <a:t>When it comes to the survey, there are clear differences between the survey creation and now – i.e. covid was an insult directed at children within the initial subset</a:t>
            </a:r>
          </a:p>
          <a:p>
            <a:endParaRPr lang="en-GB" dirty="0"/>
          </a:p>
          <a:p>
            <a:r>
              <a:rPr lang="en-GB" dirty="0"/>
              <a:t>We decreased false-positive matches, but at what cost?</a:t>
            </a:r>
          </a:p>
          <a:p>
            <a:endParaRPr lang="en-GB" dirty="0"/>
          </a:p>
          <a:p>
            <a:r>
              <a:rPr lang="en-GB" dirty="0"/>
              <a:t>Search was simplistic too, with much of the work being done in stages – could sentiment analysis live</a:t>
            </a:r>
          </a:p>
          <a:p>
            <a:r>
              <a:rPr lang="en-GB" dirty="0"/>
              <a:t>Found a lot of positive sentiment, hard to analyse at scale but obvious we found a lot of matches which probably weren’t directed insults</a:t>
            </a:r>
          </a:p>
          <a:p>
            <a:r>
              <a:rPr lang="en-GB" dirty="0" err="1"/>
              <a:t>Kmeans</a:t>
            </a:r>
            <a:r>
              <a:rPr lang="en-GB" dirty="0"/>
              <a:t> was slow and inaccurate, VADER was a lot better, but the work was on a very small scale. 200 files at 20% record rate out of 60000 potential files</a:t>
            </a:r>
          </a:p>
        </p:txBody>
      </p:sp>
    </p:spTree>
    <p:extLst>
      <p:ext uri="{BB962C8B-B14F-4D97-AF65-F5344CB8AC3E}">
        <p14:creationId xmlns:p14="http://schemas.microsoft.com/office/powerpoint/2010/main" val="1029950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GB" dirty="0"/>
              <a:t>Looking back at the initial goals – found and defined unusual slurs using the survey, but this was at a small scale, and the actual definition could easily be moved or adapted</a:t>
            </a:r>
          </a:p>
          <a:p>
            <a:endParaRPr lang="en-GB" dirty="0"/>
          </a:p>
          <a:p>
            <a:r>
              <a:rPr lang="en-GB" dirty="0"/>
              <a:t>Found some insults, but naïve methods were used to trawl through a vast amount of data</a:t>
            </a:r>
          </a:p>
          <a:p>
            <a:endParaRPr lang="en-GB" dirty="0"/>
          </a:p>
          <a:p>
            <a:r>
              <a:rPr lang="en-GB" dirty="0"/>
              <a:t>Some reclamatory examples found through VADER – i.e. Saxon Dog</a:t>
            </a:r>
          </a:p>
          <a:p>
            <a:r>
              <a:rPr lang="en-GB" dirty="0"/>
              <a:t>Many</a:t>
            </a:r>
          </a:p>
        </p:txBody>
      </p:sp>
    </p:spTree>
    <p:extLst>
      <p:ext uri="{BB962C8B-B14F-4D97-AF65-F5344CB8AC3E}">
        <p14:creationId xmlns:p14="http://schemas.microsoft.com/office/powerpoint/2010/main" val="1957003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dirty="0"/>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dirty="0"/>
              <a:t>Click icon to add picture</a:t>
            </a:r>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dirty="0"/>
              <a:t>Click icon to add picture</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dirty="0"/>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dirty="0"/>
              <a:t>Click icon to add picture</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dirty="0"/>
              <a:t>Click icon to add picture</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dirty="0"/>
              <a:t>Presentation title</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dirty="0"/>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dirty="0"/>
              <a:t>Presentation title</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dirty="0"/>
              <a:t>Presentation title</a:t>
            </a:r>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dirty="0"/>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dirty="0"/>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dirty="0"/>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dirty="0"/>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dirty="0"/>
              <a:t>Presentation title</a:t>
            </a:r>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9.png"/><Relationship Id="rId3" Type="http://schemas.openxmlformats.org/officeDocument/2006/relationships/audio" Target="../media/media5.m4a"/><Relationship Id="rId7" Type="http://schemas.openxmlformats.org/officeDocument/2006/relationships/image" Target="../media/image11.png"/><Relationship Id="rId12" Type="http://schemas.openxmlformats.org/officeDocument/2006/relationships/image" Target="../media/image15.png"/><Relationship Id="rId2" Type="http://schemas.microsoft.com/office/2007/relationships/media" Target="../media/media5.m4a"/><Relationship Id="rId1" Type="http://schemas.openxmlformats.org/officeDocument/2006/relationships/tags" Target="../tags/tag1.xml"/><Relationship Id="rId6" Type="http://schemas.openxmlformats.org/officeDocument/2006/relationships/image" Target="../media/image10.png"/><Relationship Id="rId11" Type="http://schemas.openxmlformats.org/officeDocument/2006/relationships/image" Target="../media/image140.png"/><Relationship Id="rId5" Type="http://schemas.openxmlformats.org/officeDocument/2006/relationships/notesSlide" Target="../notesSlides/notesSlide5.xml"/><Relationship Id="rId10" Type="http://schemas.openxmlformats.org/officeDocument/2006/relationships/image" Target="../media/image14.png"/><Relationship Id="rId4" Type="http://schemas.openxmlformats.org/officeDocument/2006/relationships/slideLayout" Target="../slideLayouts/slideLayout10.xml"/><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9.png"/><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16.png"/><Relationship Id="rId5" Type="http://schemas.openxmlformats.org/officeDocument/2006/relationships/notesSlide" Target="../notesSlides/notesSlide6.xml"/><Relationship Id="rId4"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7.m4a"/><Relationship Id="rId7" Type="http://schemas.openxmlformats.org/officeDocument/2006/relationships/image" Target="../media/image18.png"/><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image" Target="../media/image17.png"/><Relationship Id="rId5" Type="http://schemas.openxmlformats.org/officeDocument/2006/relationships/notesSlide" Target="../notesSlides/notesSlide7.xml"/><Relationship Id="rId4"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403092" y="192505"/>
            <a:ext cx="5385816" cy="3017039"/>
          </a:xfrm>
        </p:spPr>
        <p:txBody>
          <a:bodyPr/>
          <a:lstStyle/>
          <a:p>
            <a:r>
              <a:rPr lang="en-US" sz="3600" cap="none" dirty="0"/>
              <a:t>An analysis of neologistic derogatory terms and their uses within common crawl</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349496" y="4202351"/>
            <a:ext cx="3493008" cy="878908"/>
          </a:xfrm>
        </p:spPr>
        <p:txBody>
          <a:bodyPr/>
          <a:lstStyle/>
          <a:p>
            <a:r>
              <a:rPr lang="en-US" dirty="0"/>
              <a:t>Harrison Bennion</a:t>
            </a:r>
          </a:p>
          <a:p>
            <a:r>
              <a:rPr lang="en-US" dirty="0"/>
              <a:t>2131296</a:t>
            </a:r>
          </a:p>
          <a:p>
            <a:endParaRPr lang="en-US" dirty="0"/>
          </a:p>
        </p:txBody>
      </p:sp>
      <p:pic>
        <p:nvPicPr>
          <p:cNvPr id="43" name="Audio 42">
            <a:hlinkClick r:id="" action="ppaction://media"/>
            <a:extLst>
              <a:ext uri="{FF2B5EF4-FFF2-40B4-BE49-F238E27FC236}">
                <a16:creationId xmlns:a16="http://schemas.microsoft.com/office/drawing/2014/main" id="{735D8B93-3686-AF77-41EE-27AB7622AA1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131568492"/>
      </p:ext>
    </p:extLst>
  </p:cSld>
  <p:clrMapOvr>
    <a:masterClrMapping/>
  </p:clrMapOvr>
  <mc:AlternateContent xmlns:mc="http://schemas.openxmlformats.org/markup-compatibility/2006">
    <mc:Choice xmlns:p14="http://schemas.microsoft.com/office/powerpoint/2010/main" Requires="p14">
      <p:transition spd="slow" p14:dur="2000" advTm="9863"/>
    </mc:Choice>
    <mc:Fallback>
      <p:transition spd="slow" advTm="9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cap="none" dirty="0"/>
              <a:t>Further work</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pPr marL="285750" indent="-285750">
              <a:buFont typeface="Arial" panose="020B0604020202020204" pitchFamily="34" charset="0"/>
              <a:buChar char="•"/>
            </a:pPr>
            <a:r>
              <a:rPr lang="en-US" dirty="0"/>
              <a:t>Collecting websites with negative sentiment and searching for their appearances within Common Crawl</a:t>
            </a:r>
          </a:p>
          <a:p>
            <a:pPr marL="971550" lvl="1" indent="-285750"/>
            <a:r>
              <a:rPr lang="en-US" dirty="0"/>
              <a:t>Collating links within these files and searching for more negative insults could allow a network to be built</a:t>
            </a:r>
          </a:p>
          <a:p>
            <a:pPr marL="285750" indent="-285750">
              <a:buFont typeface="Arial" panose="020B0604020202020204" pitchFamily="34" charset="0"/>
              <a:buChar char="•"/>
            </a:pPr>
            <a:r>
              <a:rPr lang="en-US" dirty="0"/>
              <a:t>Hate speech detection models could be used to extract slurs from matches</a:t>
            </a:r>
          </a:p>
          <a:p>
            <a:pPr marL="285750" indent="-285750">
              <a:buFont typeface="Arial" panose="020B0604020202020204" pitchFamily="34" charset="0"/>
              <a:buChar char="•"/>
            </a:pPr>
            <a:r>
              <a:rPr lang="en-US" dirty="0"/>
              <a:t>Exploring making use of the definition and examples within Urban Dictionary would be useful during sentiment analysis</a:t>
            </a:r>
          </a:p>
          <a:p>
            <a:pPr marL="285750" indent="-285750">
              <a:buFont typeface="Arial" panose="020B0604020202020204" pitchFamily="34" charset="0"/>
              <a:buChar char="•"/>
            </a:pPr>
            <a:r>
              <a:rPr lang="en-US" dirty="0"/>
              <a:t>Automatically deterring the difference between reclamatory and insulting terms</a:t>
            </a:r>
          </a:p>
        </p:txBody>
      </p:sp>
      <p:pic>
        <p:nvPicPr>
          <p:cNvPr id="10" name="Audio 9">
            <a:hlinkClick r:id="" action="ppaction://media"/>
            <a:extLst>
              <a:ext uri="{FF2B5EF4-FFF2-40B4-BE49-F238E27FC236}">
                <a16:creationId xmlns:a16="http://schemas.microsoft.com/office/drawing/2014/main" id="{EBF28FE6-C05E-8594-1BD6-5300BA99D6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57283966"/>
      </p:ext>
    </p:extLst>
  </p:cSld>
  <p:clrMapOvr>
    <a:masterClrMapping/>
  </p:clrMapOvr>
  <mc:AlternateContent xmlns:mc="http://schemas.openxmlformats.org/markup-compatibility/2006">
    <mc:Choice xmlns:p14="http://schemas.microsoft.com/office/powerpoint/2010/main" Requires="p14">
      <p:transition spd="slow" p14:dur="2000" advTm="45807"/>
    </mc:Choice>
    <mc:Fallback>
      <p:transition spd="slow" advTm="45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Harrison Bennion</a:t>
            </a:r>
          </a:p>
          <a:p>
            <a:r>
              <a:rPr lang="en-US" dirty="0"/>
              <a:t>sy21479@bristol.ac.uk</a:t>
            </a:r>
          </a:p>
        </p:txBody>
      </p:sp>
      <p:pic>
        <p:nvPicPr>
          <p:cNvPr id="10" name="Audio 9">
            <a:hlinkClick r:id="" action="ppaction://media"/>
            <a:extLst>
              <a:ext uri="{FF2B5EF4-FFF2-40B4-BE49-F238E27FC236}">
                <a16:creationId xmlns:a16="http://schemas.microsoft.com/office/drawing/2014/main" id="{54290CEB-865A-E8A6-BD27-B276EB8BD18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003962426"/>
      </p:ext>
    </p:extLst>
  </p:cSld>
  <p:clrMapOvr>
    <a:masterClrMapping/>
  </p:clrMapOvr>
  <mc:AlternateContent xmlns:mc="http://schemas.openxmlformats.org/markup-compatibility/2006">
    <mc:Choice xmlns:p14="http://schemas.microsoft.com/office/powerpoint/2010/main" Requires="p14">
      <p:transition spd="slow" p14:dur="2000" advTm="2359"/>
    </mc:Choice>
    <mc:Fallback>
      <p:transition spd="slow" advTm="2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Project overview</a:t>
            </a:r>
          </a:p>
          <a:p>
            <a:r>
              <a:rPr lang="en-US" dirty="0"/>
              <a:t>Context</a:t>
            </a:r>
          </a:p>
          <a:p>
            <a:r>
              <a:rPr lang="en-US" dirty="0"/>
              <a:t>Implementation</a:t>
            </a:r>
          </a:p>
          <a:p>
            <a:r>
              <a:rPr lang="en-US" dirty="0"/>
              <a:t>Evaluation</a:t>
            </a:r>
          </a:p>
          <a:p>
            <a:r>
              <a:rPr lang="en-US" dirty="0"/>
              <a:t>​Conclusion​</a:t>
            </a:r>
          </a:p>
          <a:p>
            <a:endParaRPr lang="en-US" dirty="0"/>
          </a:p>
        </p:txBody>
      </p:sp>
      <p:pic>
        <p:nvPicPr>
          <p:cNvPr id="92" name="Audio 91">
            <a:hlinkClick r:id="" action="ppaction://media"/>
            <a:extLst>
              <a:ext uri="{FF2B5EF4-FFF2-40B4-BE49-F238E27FC236}">
                <a16:creationId xmlns:a16="http://schemas.microsoft.com/office/drawing/2014/main" id="{39C8DCDE-A40E-DBB3-E2F6-29CD4A9E3E5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855531800"/>
      </p:ext>
    </p:extLst>
  </p:cSld>
  <p:clrMapOvr>
    <a:masterClrMapping/>
  </p:clrMapOvr>
  <mc:AlternateContent xmlns:mc="http://schemas.openxmlformats.org/markup-compatibility/2006">
    <mc:Choice xmlns:p14="http://schemas.microsoft.com/office/powerpoint/2010/main" Requires="p14">
      <p:transition spd="slow" p14:dur="2000" advTm="23355"/>
    </mc:Choice>
    <mc:Fallback>
      <p:transition spd="slow" advTm="23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cap="none" dirty="0"/>
              <a:t>Project overview</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3</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r>
              <a:rPr lang="en-US" cap="none" dirty="0"/>
              <a:t>Project aims</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p:txBody>
          <a:bodyPr/>
          <a:lstStyle/>
          <a:p>
            <a:r>
              <a:rPr lang="en-US" sz="2000" dirty="0"/>
              <a:t>Project aims to investigate unusual slurs within the internet, creating a classification for neologies</a:t>
            </a:r>
          </a:p>
          <a:p>
            <a:r>
              <a:rPr lang="en-US" sz="2000" dirty="0"/>
              <a:t>Locate and investigate websites of forums where the unusual slurs are being used</a:t>
            </a:r>
          </a:p>
          <a:p>
            <a:r>
              <a:rPr lang="en-US" sz="2000" dirty="0"/>
              <a:t>Investigating how terms are being used, and whether they are being used in a reclamatory sense</a:t>
            </a:r>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p:txBody>
          <a:bodyPr/>
          <a:lstStyle/>
          <a:p>
            <a:r>
              <a:rPr lang="en-GB" cap="none" dirty="0"/>
              <a:t>Datasets</a:t>
            </a:r>
            <a:endParaRPr lang="en-US" cap="none" dirty="0"/>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p:txBody>
          <a:bodyPr/>
          <a:lstStyle/>
          <a:p>
            <a:r>
              <a:rPr lang="en-US" sz="2000" dirty="0"/>
              <a:t>Urban Dictionary – Crowd-sourced dictionary for mostly English-language terms that are not captured by traditional dictionaries (Wilson </a:t>
            </a:r>
            <a:r>
              <a:rPr lang="en-US" sz="2000" i="1" dirty="0"/>
              <a:t>et al.</a:t>
            </a:r>
            <a:r>
              <a:rPr lang="en-US" sz="2000" dirty="0"/>
              <a:t>, 2020)</a:t>
            </a:r>
          </a:p>
          <a:p>
            <a:r>
              <a:rPr lang="en-US" sz="2000" dirty="0"/>
              <a:t>Common Crawl – open-source archive of webpages from multiple years. Scraped automatically by bots and uploaded every few months</a:t>
            </a:r>
          </a:p>
        </p:txBody>
      </p:sp>
      <p:pic>
        <p:nvPicPr>
          <p:cNvPr id="49" name="Audio 48">
            <a:hlinkClick r:id="" action="ppaction://media"/>
            <a:extLst>
              <a:ext uri="{FF2B5EF4-FFF2-40B4-BE49-F238E27FC236}">
                <a16:creationId xmlns:a16="http://schemas.microsoft.com/office/drawing/2014/main" id="{3A71093E-4862-322D-9A78-A38E18C04F0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170280394"/>
      </p:ext>
    </p:extLst>
  </p:cSld>
  <p:clrMapOvr>
    <a:masterClrMapping/>
  </p:clrMapOvr>
  <mc:AlternateContent xmlns:mc="http://schemas.openxmlformats.org/markup-compatibility/2006">
    <mc:Choice xmlns:p14="http://schemas.microsoft.com/office/powerpoint/2010/main" Requires="p14">
      <p:transition spd="slow" p14:dur="2000" advTm="66394"/>
    </mc:Choice>
    <mc:Fallback>
      <p:transition spd="slow" advTm="663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457200"/>
            <a:ext cx="6766560" cy="768096"/>
          </a:xfrm>
        </p:spPr>
        <p:txBody>
          <a:bodyPr/>
          <a:lstStyle/>
          <a:p>
            <a:r>
              <a:rPr lang="en-US" cap="none" dirty="0"/>
              <a:t>Context</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4528" y="1225296"/>
            <a:ext cx="6766560" cy="4697984"/>
          </a:xfrm>
        </p:spPr>
        <p:txBody>
          <a:bodyPr/>
          <a:lstStyle/>
          <a:p>
            <a:r>
              <a:rPr lang="en-US" dirty="0"/>
              <a:t>Derogatory terms and insulting language</a:t>
            </a:r>
          </a:p>
          <a:p>
            <a:pPr marL="285750" indent="-285750">
              <a:buFont typeface="Arial" panose="020B0604020202020204" pitchFamily="34" charset="0"/>
              <a:buChar char="•"/>
            </a:pPr>
            <a:r>
              <a:rPr lang="en-US" dirty="0"/>
              <a:t>Derogatory terms are typically used to either insult a group of people, to insult a non-typical group, or in a reclamatory manner – Croom, 2013</a:t>
            </a:r>
          </a:p>
          <a:p>
            <a:pPr marL="285750" indent="-285750">
              <a:buFont typeface="Arial" panose="020B0604020202020204" pitchFamily="34" charset="0"/>
              <a:buChar char="•"/>
            </a:pPr>
            <a:r>
              <a:rPr lang="en-US" dirty="0"/>
              <a:t>They can be classified in a variety of degrees, with Martinez </a:t>
            </a:r>
            <a:r>
              <a:rPr lang="en-US" i="1" dirty="0"/>
              <a:t>et al</a:t>
            </a:r>
            <a:r>
              <a:rPr lang="en-US" dirty="0"/>
              <a:t>., 2013, creating a 24-case taxonomy to break down terms into groups</a:t>
            </a:r>
          </a:p>
          <a:p>
            <a:endParaRPr lang="en-US" dirty="0"/>
          </a:p>
          <a:p>
            <a:r>
              <a:rPr lang="en-US" dirty="0"/>
              <a:t>Neologisms</a:t>
            </a:r>
          </a:p>
          <a:p>
            <a:pPr marL="285750" indent="-285750">
              <a:buFont typeface="Arial" panose="020B0604020202020204" pitchFamily="34" charset="0"/>
              <a:buChar char="•"/>
            </a:pPr>
            <a:r>
              <a:rPr lang="en-US" dirty="0"/>
              <a:t>New terms continuous crop up over time, with terms gaining new definitions</a:t>
            </a:r>
          </a:p>
          <a:p>
            <a:pPr marL="285750" indent="-285750">
              <a:buFont typeface="Arial" panose="020B0604020202020204" pitchFamily="34" charset="0"/>
              <a:buChar char="•"/>
            </a:pPr>
            <a:r>
              <a:rPr lang="en-US" dirty="0"/>
              <a:t>Bogetić, 2022, studied the language of incel forums, creating their own cryptolect</a:t>
            </a:r>
          </a:p>
          <a:p>
            <a:endParaRPr lang="en-US" dirty="0"/>
          </a:p>
          <a:p>
            <a:r>
              <a:rPr lang="en-US" dirty="0"/>
              <a:t>Undesirable content within datasets</a:t>
            </a:r>
          </a:p>
          <a:p>
            <a:pPr marL="285750" indent="-285750">
              <a:buFont typeface="Arial" panose="020B0604020202020204" pitchFamily="34" charset="0"/>
              <a:buChar char="•"/>
            </a:pPr>
            <a:r>
              <a:rPr lang="en-US" dirty="0"/>
              <a:t>Luccioni and Viviano, 2021, found biases and undesirable content within text datasets cam have a large impact on NLP embeddings</a:t>
            </a:r>
          </a:p>
          <a:p>
            <a:endParaRPr lang="en-US" dirty="0"/>
          </a:p>
          <a:p>
            <a:r>
              <a:rPr lang="en-US" dirty="0"/>
              <a:t>Abusive language detection</a:t>
            </a:r>
          </a:p>
          <a:p>
            <a:pPr marL="285750" indent="-285750">
              <a:buFont typeface="Arial" panose="020B0604020202020204" pitchFamily="34" charset="0"/>
              <a:buChar char="•"/>
            </a:pPr>
            <a:r>
              <a:rPr lang="en-US" dirty="0"/>
              <a:t>Number of methods for detection. Luccioni and Viviano, 2021 found many models </a:t>
            </a:r>
            <a:r>
              <a:rPr lang="en-GB" dirty="0"/>
              <a:t>favour</a:t>
            </a:r>
            <a:r>
              <a:rPr lang="en-US" dirty="0"/>
              <a:t> different aspects of language detection</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4</a:t>
            </a:fld>
            <a:endParaRPr lang="en-US" dirty="0"/>
          </a:p>
        </p:txBody>
      </p:sp>
      <p:pic>
        <p:nvPicPr>
          <p:cNvPr id="32" name="Audio 31">
            <a:hlinkClick r:id="" action="ppaction://media"/>
            <a:extLst>
              <a:ext uri="{FF2B5EF4-FFF2-40B4-BE49-F238E27FC236}">
                <a16:creationId xmlns:a16="http://schemas.microsoft.com/office/drawing/2014/main" id="{AD299322-A8A2-4746-4475-4E98F6BFA66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979622006"/>
      </p:ext>
    </p:extLst>
  </p:cSld>
  <p:clrMapOvr>
    <a:masterClrMapping/>
  </p:clrMapOvr>
  <mc:AlternateContent xmlns:mc="http://schemas.openxmlformats.org/markup-compatibility/2006">
    <mc:Choice xmlns:p14="http://schemas.microsoft.com/office/powerpoint/2010/main" Requires="p14">
      <p:transition spd="slow" p14:dur="2000" advTm="78334"/>
    </mc:Choice>
    <mc:Fallback>
      <p:transition spd="slow" advTm="78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cap="none" dirty="0"/>
              <a:t>Implementation</a:t>
            </a:r>
            <a:endParaRPr lang="en-US" dirty="0"/>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5</a:t>
            </a:fld>
            <a:endParaRPr lang="en-US" dirty="0"/>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p:txBody>
          <a:bodyPr/>
          <a:lstStyle/>
          <a:p>
            <a:pPr lvl="0"/>
            <a:r>
              <a:rPr lang="en-US" dirty="0"/>
              <a:t>Initial term extraction</a:t>
            </a:r>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6"/>
          <a:srcRect/>
          <a:stretch/>
        </p:blipFill>
        <p:spPr/>
      </p:pic>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Regular expressions used to extract terms from Urban Dictionary</a:t>
            </a:r>
          </a:p>
        </p:txBody>
      </p:sp>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r>
              <a:rPr lang="en-US" dirty="0"/>
              <a:t>Participant survey</a:t>
            </a:r>
          </a:p>
          <a:p>
            <a:endParaRPr lang="en-US" dirty="0"/>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7"/>
          <a:srcRect t="113" b="113"/>
          <a:stretch/>
        </p:blipFill>
        <p:spPr/>
      </p:pic>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Stratified sampling of extraction to create a survey, which was a presented as a lexicon quiz</a:t>
            </a:r>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r>
              <a:rPr lang="en-US" dirty="0"/>
              <a:t>Unusual slur datasets</a:t>
            </a:r>
          </a:p>
          <a:p>
            <a:endParaRPr lang="en-US" dirty="0"/>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8"/>
          <a:srcRect t="431" b="431"/>
          <a:stretch/>
        </p:blipFill>
        <p:spPr/>
      </p:pic>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Using votes from the survey with the interaction score, two subsets were created</a:t>
            </a:r>
          </a:p>
        </p:txBody>
      </p:sp>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a:xfrm>
            <a:off x="7332057" y="2491683"/>
            <a:ext cx="2011680" cy="2825173"/>
          </a:xfrm>
        </p:spPr>
        <p:txBody>
          <a:bodyPr tIns="468000"/>
          <a:lstStyle/>
          <a:p>
            <a:r>
              <a:rPr lang="en-US" dirty="0"/>
              <a:t>Common Crawl search</a:t>
            </a:r>
          </a:p>
          <a:p>
            <a:endParaRPr lang="en-US" dirty="0"/>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9"/>
          <a:srcRect t="113" b="113"/>
          <a:stretch/>
        </p:blipFill>
        <p:spPr/>
      </p:pic>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Three searches with Common Crawl raw text – regular expressions searched text for matches</a:t>
            </a:r>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p:txBody>
          <a:bodyPr/>
          <a:lstStyle/>
          <a:p>
            <a:r>
              <a:rPr lang="en-US" dirty="0"/>
              <a:t>Sentiment analysis</a:t>
            </a:r>
          </a:p>
          <a:p>
            <a:endParaRPr lang="en-US" dirty="0"/>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10"/>
          <a:srcRect t="543" b="543"/>
          <a:stretch/>
        </p:blipFill>
        <p:spPr/>
      </p:pic>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GB" dirty="0"/>
              <a:t>Analysed</a:t>
            </a:r>
            <a:r>
              <a:rPr lang="en-US" dirty="0"/>
              <a:t> matches using KMeans clustering and VADER methods</a:t>
            </a:r>
          </a:p>
        </p:txBody>
      </p:sp>
      <mc:AlternateContent xmlns:mc="http://schemas.openxmlformats.org/markup-compatibility/2006" xmlns:a14="http://schemas.microsoft.com/office/drawing/2010/main">
        <mc:Choice Requires="a14">
          <p:sp>
            <p:nvSpPr>
              <p:cNvPr id="4" name="Text Placeholder 25">
                <a:extLst>
                  <a:ext uri="{FF2B5EF4-FFF2-40B4-BE49-F238E27FC236}">
                    <a16:creationId xmlns:a16="http://schemas.microsoft.com/office/drawing/2014/main" id="{7672F43D-B6FE-645C-14A4-334F876A1ABE}"/>
                  </a:ext>
                </a:extLst>
              </p:cNvPr>
              <p:cNvSpPr txBox="1">
                <a:spLocks/>
              </p:cNvSpPr>
              <p:nvPr/>
            </p:nvSpPr>
            <p:spPr>
              <a:xfrm>
                <a:off x="4844500" y="5197538"/>
                <a:ext cx="2499951" cy="1371600"/>
              </a:xfrm>
              <a:prstGeom prst="rect">
                <a:avLst/>
              </a:prstGeom>
              <a:noFill/>
              <a:ln>
                <a:noFill/>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5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𝑖</m:t>
                          </m:r>
                        </m:e>
                        <m:sub>
                          <m:r>
                            <a:rPr lang="en-GB" b="0" i="1" smtClean="0">
                              <a:latin typeface="Cambria Math" panose="02040503050406030204" pitchFamily="18" charset="0"/>
                              <a:ea typeface="Cambria Math" panose="02040503050406030204" pitchFamily="18" charset="0"/>
                            </a:rPr>
                            <m:t>𝑛</m:t>
                          </m:r>
                        </m:sub>
                      </m:sSub>
                      <m:r>
                        <a:rPr lang="en-GB" b="0" i="1" smtClean="0">
                          <a:latin typeface="Cambria Math" panose="02040503050406030204" pitchFamily="18" charset="0"/>
                          <a:ea typeface="Cambria Math" panose="02040503050406030204" pitchFamily="18" charset="0"/>
                        </a:rPr>
                        <m:t>≤22</m:t>
                      </m:r>
                    </m:oMath>
                  </m:oMathPara>
                </a14:m>
                <a:endParaRPr lang="en-GB"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160</m:t>
                      </m:r>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𝑖</m:t>
                          </m:r>
                        </m:e>
                        <m:sub>
                          <m:r>
                            <a:rPr lang="en-GB" b="0" i="1" smtClean="0">
                              <a:latin typeface="Cambria Math" panose="02040503050406030204" pitchFamily="18" charset="0"/>
                              <a:ea typeface="Cambria Math" panose="02040503050406030204" pitchFamily="18" charset="0"/>
                            </a:rPr>
                            <m:t>𝑛</m:t>
                          </m:r>
                        </m:sub>
                      </m:sSub>
                      <m:r>
                        <a:rPr lang="en-GB" b="0" i="1" smtClean="0">
                          <a:latin typeface="Cambria Math" panose="02040503050406030204" pitchFamily="18" charset="0"/>
                          <a:ea typeface="Cambria Math" panose="02040503050406030204" pitchFamily="18" charset="0"/>
                        </a:rPr>
                        <m:t>≤578</m:t>
                      </m:r>
                    </m:oMath>
                  </m:oMathPara>
                </a14:m>
                <a:endParaRPr lang="en-US" dirty="0"/>
              </a:p>
              <a:p>
                <a:r>
                  <a:rPr lang="en-US" dirty="0"/>
                  <a:t>i</a:t>
                </a:r>
                <a:r>
                  <a:rPr lang="en-US" baseline="-25000" dirty="0"/>
                  <a:t>n </a:t>
                </a:r>
                <a:r>
                  <a:rPr lang="en-US" dirty="0"/>
                  <a:t>is the interaction score for the n-th word</a:t>
                </a:r>
                <a:endParaRPr lang="en-US" baseline="-25000" dirty="0"/>
              </a:p>
            </p:txBody>
          </p:sp>
        </mc:Choice>
        <mc:Fallback xmlns="">
          <p:sp>
            <p:nvSpPr>
              <p:cNvPr id="4" name="Text Placeholder 25">
                <a:extLst>
                  <a:ext uri="{FF2B5EF4-FFF2-40B4-BE49-F238E27FC236}">
                    <a16:creationId xmlns:a16="http://schemas.microsoft.com/office/drawing/2014/main" id="{7672F43D-B6FE-645C-14A4-334F876A1ABE}"/>
                  </a:ext>
                </a:extLst>
              </p:cNvPr>
              <p:cNvSpPr txBox="1">
                <a:spLocks noRot="1" noChangeAspect="1" noMove="1" noResize="1" noEditPoints="1" noAdjustHandles="1" noChangeArrowheads="1" noChangeShapeType="1" noTextEdit="1"/>
              </p:cNvSpPr>
              <p:nvPr/>
            </p:nvSpPr>
            <p:spPr>
              <a:xfrm>
                <a:off x="4844500" y="5197538"/>
                <a:ext cx="2499951" cy="1371600"/>
              </a:xfrm>
              <a:prstGeom prst="rect">
                <a:avLst/>
              </a:prstGeom>
              <a:blipFill>
                <a:blip r:embed="rId11"/>
                <a:stretch>
                  <a:fillRect r="-1220"/>
                </a:stretch>
              </a:blipFill>
              <a:ln>
                <a:noFill/>
              </a:ln>
            </p:spPr>
            <p:txBody>
              <a:bodyPr/>
              <a:lstStyle/>
              <a:p>
                <a:r>
                  <a:rPr lang="en-GB">
                    <a:noFill/>
                  </a:rPr>
                  <a:t> </a:t>
                </a:r>
              </a:p>
            </p:txBody>
          </p:sp>
        </mc:Fallback>
      </mc:AlternateContent>
      <p:pic>
        <p:nvPicPr>
          <p:cNvPr id="6" name="Picture 5" descr="Chart, scatter chart&#10;&#10;Description automatically generated">
            <a:extLst>
              <a:ext uri="{FF2B5EF4-FFF2-40B4-BE49-F238E27FC236}">
                <a16:creationId xmlns:a16="http://schemas.microsoft.com/office/drawing/2014/main" id="{4F69DF43-584A-0B20-2DE0-86AEE8A15CF3}"/>
              </a:ext>
            </a:extLst>
          </p:cNvPr>
          <p:cNvPicPr>
            <a:picLocks noChangeAspect="1"/>
          </p:cNvPicPr>
          <p:nvPr/>
        </p:nvPicPr>
        <p:blipFill>
          <a:blip r:embed="rId12"/>
          <a:stretch>
            <a:fillRect/>
          </a:stretch>
        </p:blipFill>
        <p:spPr>
          <a:xfrm>
            <a:off x="82863" y="75000"/>
            <a:ext cx="4829727" cy="30459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2" name="Audio 281">
            <a:hlinkClick r:id="" action="ppaction://media"/>
            <a:extLst>
              <a:ext uri="{FF2B5EF4-FFF2-40B4-BE49-F238E27FC236}">
                <a16:creationId xmlns:a16="http://schemas.microsoft.com/office/drawing/2014/main" id="{D2D1F0D4-AE03-C79D-60CB-4533FECF29BF}"/>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199396" t="-90625" r="-199396" b="-90625"/>
          <a:stretch>
            <a:fillRect/>
          </a:stretch>
        </p:blipFill>
        <p:spPr>
          <a:xfrm>
            <a:off x="9147683" y="5143500"/>
            <a:ext cx="3040633" cy="1714500"/>
          </a:xfrm>
          <a:prstGeom prst="rect">
            <a:avLst/>
          </a:prstGeom>
        </p:spPr>
      </p:pic>
    </p:spTree>
    <p:custDataLst>
      <p:tags r:id="rId1"/>
    </p:custDataLst>
    <p:extLst>
      <p:ext uri="{BB962C8B-B14F-4D97-AF65-F5344CB8AC3E}">
        <p14:creationId xmlns:p14="http://schemas.microsoft.com/office/powerpoint/2010/main" val="1600494506"/>
      </p:ext>
    </p:extLst>
  </p:cSld>
  <p:clrMapOvr>
    <a:masterClrMapping/>
  </p:clrMapOvr>
  <mc:AlternateContent xmlns:mc="http://schemas.openxmlformats.org/markup-compatibility/2006">
    <mc:Choice xmlns:p14="http://schemas.microsoft.com/office/powerpoint/2010/main" Requires="p14">
      <p:transition spd="slow" p14:dur="2000" advTm="68669"/>
    </mc:Choice>
    <mc:Fallback>
      <p:transition spd="slow" advTm="68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8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cap="none" dirty="0"/>
              <a:t>KMeans clustering</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6</a:t>
            </a:fld>
            <a:endParaRPr lang="en-US" dirty="0"/>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a:xfrm>
            <a:off x="3685032" y="2330704"/>
            <a:ext cx="3741928" cy="4231196"/>
          </a:xfrm>
        </p:spPr>
        <p:txBody>
          <a:bodyPr/>
          <a:lstStyle/>
          <a:p>
            <a:r>
              <a:rPr lang="en-US" dirty="0"/>
              <a:t>Common phrases were detecting using Gensim Phrases</a:t>
            </a:r>
          </a:p>
          <a:p>
            <a:r>
              <a:rPr lang="en-US" dirty="0"/>
              <a:t>Formatted sentences were compiled with Word2Vec to produce lower-dimensional vectors from the sentences</a:t>
            </a:r>
          </a:p>
          <a:p>
            <a:r>
              <a:rPr lang="en-US" dirty="0"/>
              <a:t>KMeans clustering produces two clusters – negative and positive</a:t>
            </a:r>
          </a:p>
          <a:p>
            <a:r>
              <a:rPr lang="en-US" dirty="0"/>
              <a:t>Sentiment coefficient calculated for each sentence using cluster label and proximity</a:t>
            </a:r>
          </a:p>
          <a:p>
            <a:r>
              <a:rPr lang="en-US" dirty="0"/>
              <a:t> TF-IDF score calculated for each word to see how unique words affect a sentence</a:t>
            </a:r>
          </a:p>
          <a:p>
            <a:r>
              <a:rPr lang="en-US" dirty="0"/>
              <a:t>Dot product of two produce a sentiment value for each sentence</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a:xfrm>
            <a:off x="7754112" y="2330704"/>
            <a:ext cx="3741928" cy="4231196"/>
          </a:xfrm>
        </p:spPr>
        <p:txBody>
          <a:bodyPr/>
          <a:lstStyle/>
          <a:p>
            <a:r>
              <a:rPr lang="en-US" dirty="0"/>
              <a:t>Examples of negative sentiment examples:</a:t>
            </a:r>
          </a:p>
          <a:p>
            <a:endParaRPr lang="en-US" dirty="0"/>
          </a:p>
          <a:p>
            <a:r>
              <a:rPr lang="en-US" dirty="0"/>
              <a:t>“suburbs aarons_pass abbotsbury abbotsford abercrombie </a:t>
            </a:r>
            <a:r>
              <a:rPr lang="en-US" dirty="0" err="1"/>
              <a:t>abercrombie</a:t>
            </a:r>
            <a:r>
              <a:rPr lang="en-US" dirty="0"/>
              <a:t> river </a:t>
            </a:r>
            <a:r>
              <a:rPr lang="en-US" dirty="0" err="1"/>
              <a:t>aberdare</a:t>
            </a:r>
            <a:r>
              <a:rPr lang="en-US" dirty="0"/>
              <a:t> </a:t>
            </a:r>
            <a:r>
              <a:rPr lang="en-US" dirty="0" err="1"/>
              <a:t>aberdeen</a:t>
            </a:r>
            <a:r>
              <a:rPr lang="en-US" dirty="0"/>
              <a:t> </a:t>
            </a:r>
            <a:r>
              <a:rPr lang="en-US" dirty="0" err="1"/>
              <a:t>aberfoyle</a:t>
            </a:r>
            <a:r>
              <a:rPr lang="en-US" dirty="0"/>
              <a:t>”</a:t>
            </a:r>
          </a:p>
          <a:p>
            <a:r>
              <a:rPr lang="en-GB" dirty="0"/>
              <a:t>“joseph calvin college_cambridge colleg_ cambridge jr_college camden county college cameron univ camp”</a:t>
            </a:r>
          </a:p>
          <a:p>
            <a:pPr marL="0" indent="0">
              <a:buNone/>
            </a:pPr>
            <a:endParaRPr lang="en-GB" dirty="0"/>
          </a:p>
          <a:p>
            <a:r>
              <a:rPr lang="en-US" dirty="0"/>
              <a:t>Clear issues with classifications with jumbled output and classification</a:t>
            </a:r>
          </a:p>
        </p:txBody>
      </p:sp>
      <p:pic>
        <p:nvPicPr>
          <p:cNvPr id="3" name="Picture 2">
            <a:extLst>
              <a:ext uri="{FF2B5EF4-FFF2-40B4-BE49-F238E27FC236}">
                <a16:creationId xmlns:a16="http://schemas.microsoft.com/office/drawing/2014/main" id="{44B2C375-69CC-9885-A0FA-7DFEDA4C7960}"/>
              </a:ext>
            </a:extLst>
          </p:cNvPr>
          <p:cNvPicPr>
            <a:picLocks noChangeAspect="1"/>
          </p:cNvPicPr>
          <p:nvPr/>
        </p:nvPicPr>
        <p:blipFill>
          <a:blip r:embed="rId6"/>
          <a:stretch>
            <a:fillRect/>
          </a:stretch>
        </p:blipFill>
        <p:spPr>
          <a:xfrm>
            <a:off x="7572392" y="2344021"/>
            <a:ext cx="4360528" cy="3270395"/>
          </a:xfrm>
          <a:prstGeom prst="rect">
            <a:avLst/>
          </a:prstGeom>
        </p:spPr>
      </p:pic>
      <p:pic>
        <p:nvPicPr>
          <p:cNvPr id="34" name="Audio 33">
            <a:hlinkClick r:id="" action="ppaction://media"/>
            <a:extLst>
              <a:ext uri="{FF2B5EF4-FFF2-40B4-BE49-F238E27FC236}">
                <a16:creationId xmlns:a16="http://schemas.microsoft.com/office/drawing/2014/main" id="{B99C0A4C-669D-0989-7EEC-B224DCC64A0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99396" t="-90625" r="-199396" b="-90625"/>
          <a:stretch>
            <a:fillRect/>
          </a:stretch>
        </p:blipFill>
        <p:spPr>
          <a:xfrm>
            <a:off x="9147683" y="5143500"/>
            <a:ext cx="3040633" cy="1714500"/>
          </a:xfrm>
          <a:prstGeom prst="rect">
            <a:avLst/>
          </a:prstGeom>
        </p:spPr>
      </p:pic>
    </p:spTree>
    <p:custDataLst>
      <p:tags r:id="rId1"/>
    </p:custDataLst>
    <p:extLst>
      <p:ext uri="{BB962C8B-B14F-4D97-AF65-F5344CB8AC3E}">
        <p14:creationId xmlns:p14="http://schemas.microsoft.com/office/powerpoint/2010/main" val="1467634811"/>
      </p:ext>
    </p:extLst>
  </p:cSld>
  <p:clrMapOvr>
    <a:masterClrMapping/>
  </p:clrMapOvr>
  <mc:AlternateContent xmlns:mc="http://schemas.openxmlformats.org/markup-compatibility/2006">
    <mc:Choice xmlns:p14="http://schemas.microsoft.com/office/powerpoint/2010/main" Requires="p14">
      <p:transition spd="slow" p14:dur="2000" advTm="70434"/>
    </mc:Choice>
    <mc:Fallback>
      <p:transition spd="slow" advTm="70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cap="none" dirty="0"/>
              <a:t>VADER model</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a:xfrm>
            <a:off x="3685032" y="2330704"/>
            <a:ext cx="3741928" cy="4231196"/>
          </a:xfrm>
        </p:spPr>
        <p:txBody>
          <a:bodyPr/>
          <a:lstStyle/>
          <a:p>
            <a:r>
              <a:rPr lang="en-US" dirty="0"/>
              <a:t>VADER is a rule-based model that works well on social media and informal text styles</a:t>
            </a:r>
          </a:p>
          <a:p>
            <a:r>
              <a:rPr lang="en-US" dirty="0"/>
              <a:t>It can handle informal language like “LOL” or “WTF” amongst informal grammar like multiple exclamation marks within </a:t>
            </a:r>
            <a:r>
              <a:rPr lang="en-GB" dirty="0"/>
              <a:t>emphasise</a:t>
            </a:r>
            <a:r>
              <a:rPr lang="en-US" dirty="0"/>
              <a:t> a point</a:t>
            </a:r>
          </a:p>
          <a:p>
            <a:r>
              <a:rPr lang="en-US" dirty="0"/>
              <a:t>Extremely efficient to run and so it could be applied on mass to Common Crawl data. Much faster than the KMeans model</a:t>
            </a:r>
          </a:p>
          <a:p>
            <a:r>
              <a:rPr lang="en-US" dirty="0"/>
              <a:t>Highly readable results allow for ease of analysis</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a:xfrm>
            <a:off x="7754112" y="2330704"/>
            <a:ext cx="3741928" cy="4231196"/>
          </a:xfrm>
        </p:spPr>
        <p:txBody>
          <a:bodyPr/>
          <a:lstStyle/>
          <a:p>
            <a:r>
              <a:rPr lang="en-US" dirty="0"/>
              <a:t>Found number of pages and sentences containing abusive language when considering the high interaction dataset:</a:t>
            </a:r>
          </a:p>
          <a:p>
            <a:pPr lvl="1"/>
            <a:r>
              <a:rPr lang="en-US" dirty="0"/>
              <a:t>Chinless wonder – A forum insulting a comic book art thief</a:t>
            </a:r>
          </a:p>
          <a:p>
            <a:pPr lvl="1"/>
            <a:r>
              <a:rPr lang="en-US" dirty="0" err="1"/>
              <a:t>Douchtard</a:t>
            </a:r>
            <a:r>
              <a:rPr lang="en-US" dirty="0"/>
              <a:t> – A comment about people lying about having a Tylenol allergy within ER</a:t>
            </a:r>
          </a:p>
          <a:p>
            <a:pPr lvl="1"/>
            <a:r>
              <a:rPr lang="en-US" dirty="0"/>
              <a:t>Meat gazer – Special Operations forum discussing all manner of things</a:t>
            </a:r>
          </a:p>
          <a:p>
            <a:pPr lvl="1"/>
            <a:r>
              <a:rPr lang="en-US" dirty="0" err="1"/>
              <a:t>Birdshit</a:t>
            </a:r>
            <a:r>
              <a:rPr lang="en-US" dirty="0"/>
              <a:t> – A comment insulting the BBC drama Birdsong</a:t>
            </a:r>
          </a:p>
          <a:p>
            <a:r>
              <a:rPr lang="en-US" dirty="0"/>
              <a:t>But it wasn’t perfect as it had a preference for certain terms</a:t>
            </a:r>
          </a:p>
          <a:p>
            <a:pPr lvl="1"/>
            <a:r>
              <a:rPr lang="en-US" dirty="0"/>
              <a:t>Tabletop wargaming</a:t>
            </a:r>
          </a:p>
          <a:p>
            <a:pPr lvl="1"/>
            <a:r>
              <a:rPr lang="en-US" dirty="0"/>
              <a:t>Weapons or firearms etc.</a:t>
            </a:r>
          </a:p>
        </p:txBody>
      </p:sp>
      <p:pic>
        <p:nvPicPr>
          <p:cNvPr id="5" name="Picture 4">
            <a:extLst>
              <a:ext uri="{FF2B5EF4-FFF2-40B4-BE49-F238E27FC236}">
                <a16:creationId xmlns:a16="http://schemas.microsoft.com/office/drawing/2014/main" id="{878A2B0E-5BEE-29E6-8D6E-BFFFF3CE47A4}"/>
              </a:ext>
            </a:extLst>
          </p:cNvPr>
          <p:cNvPicPr>
            <a:picLocks noChangeAspect="1"/>
          </p:cNvPicPr>
          <p:nvPr/>
        </p:nvPicPr>
        <p:blipFill>
          <a:blip r:embed="rId6"/>
          <a:stretch>
            <a:fillRect/>
          </a:stretch>
        </p:blipFill>
        <p:spPr>
          <a:xfrm>
            <a:off x="7809612" y="4242499"/>
            <a:ext cx="3629532" cy="2319401"/>
          </a:xfrm>
          <a:prstGeom prst="rect">
            <a:avLst/>
          </a:prstGeom>
        </p:spPr>
      </p:pic>
      <p:pic>
        <p:nvPicPr>
          <p:cNvPr id="7" name="Picture 6">
            <a:extLst>
              <a:ext uri="{FF2B5EF4-FFF2-40B4-BE49-F238E27FC236}">
                <a16:creationId xmlns:a16="http://schemas.microsoft.com/office/drawing/2014/main" id="{C87F69E6-BA1B-E4CF-E94C-7F6ABFC7A77B}"/>
              </a:ext>
            </a:extLst>
          </p:cNvPr>
          <p:cNvPicPr>
            <a:picLocks noChangeAspect="1"/>
          </p:cNvPicPr>
          <p:nvPr/>
        </p:nvPicPr>
        <p:blipFill>
          <a:blip r:embed="rId7"/>
          <a:stretch>
            <a:fillRect/>
          </a:stretch>
        </p:blipFill>
        <p:spPr>
          <a:xfrm>
            <a:off x="7752716" y="1882588"/>
            <a:ext cx="3610479" cy="2359911"/>
          </a:xfrm>
          <a:prstGeom prst="rect">
            <a:avLst/>
          </a:prstGeom>
        </p:spPr>
      </p:pic>
      <p:pic>
        <p:nvPicPr>
          <p:cNvPr id="16" name="Audio 15">
            <a:hlinkClick r:id="" action="ppaction://media"/>
            <a:extLst>
              <a:ext uri="{FF2B5EF4-FFF2-40B4-BE49-F238E27FC236}">
                <a16:creationId xmlns:a16="http://schemas.microsoft.com/office/drawing/2014/main" id="{1B6D9BA2-3125-0EA4-C10A-B4B1579AD51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326925716"/>
      </p:ext>
    </p:extLst>
  </p:cSld>
  <p:clrMapOvr>
    <a:masterClrMapping/>
  </p:clrMapOvr>
  <mc:AlternateContent xmlns:mc="http://schemas.openxmlformats.org/markup-compatibility/2006">
    <mc:Choice xmlns:p14="http://schemas.microsoft.com/office/powerpoint/2010/main" Requires="p14">
      <p:transition spd="slow" p14:dur="2000" advTm="99511"/>
    </mc:Choice>
    <mc:Fallback>
      <p:transition spd="slow" advTm="99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cap="none" dirty="0"/>
              <a:t>Project evaluation</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a:xfrm>
            <a:off x="3977640" y="2146808"/>
            <a:ext cx="3822192" cy="595376"/>
          </a:xfrm>
        </p:spPr>
        <p:txBody>
          <a:bodyPr/>
          <a:lstStyle/>
          <a:p>
            <a:r>
              <a:rPr lang="en-US" cap="none" dirty="0"/>
              <a:t>Extracting slurs and surveying participants</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p:txBody>
          <a:bodyPr/>
          <a:lstStyle/>
          <a:p>
            <a:r>
              <a:rPr lang="en-US" dirty="0"/>
              <a:t>Regular expression extraction is a simplistic approach which relies heavily on the definition provided by the users</a:t>
            </a:r>
          </a:p>
          <a:p>
            <a:pPr lvl="1"/>
            <a:r>
              <a:rPr lang="en-US" dirty="0"/>
              <a:t>Issues with definition quality when the user interaction is low</a:t>
            </a:r>
          </a:p>
          <a:p>
            <a:r>
              <a:rPr lang="en-US" dirty="0"/>
              <a:t>Temporal issues between the survey date and the dictionary crawl date</a:t>
            </a:r>
          </a:p>
          <a:p>
            <a:pPr lvl="1"/>
            <a:r>
              <a:rPr lang="en-US" dirty="0"/>
              <a:t>Covid was defined as a legitimate derogatory term at this time</a:t>
            </a:r>
          </a:p>
          <a:p>
            <a:r>
              <a:rPr lang="en-US" dirty="0"/>
              <a:t>Removing the slurs that have non-derogatory alternative definitions decreased the false-positive matches, but removed legitimate insults</a:t>
            </a:r>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a:xfrm>
            <a:off x="8069580" y="2146808"/>
            <a:ext cx="3822192" cy="595376"/>
          </a:xfrm>
        </p:spPr>
        <p:txBody>
          <a:bodyPr/>
          <a:lstStyle/>
          <a:p>
            <a:r>
              <a:rPr lang="en-US" cap="none" dirty="0"/>
              <a:t>Searching common crawl and evaluating the matches</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p:txBody>
          <a:bodyPr/>
          <a:lstStyle/>
          <a:p>
            <a:r>
              <a:rPr lang="en-US" dirty="0"/>
              <a:t>Similarly simplistic approach to extracting the slurs</a:t>
            </a:r>
          </a:p>
          <a:p>
            <a:pPr lvl="1"/>
            <a:r>
              <a:rPr lang="en-US" dirty="0"/>
              <a:t>Could utilize the sentiment analysis model during the search</a:t>
            </a:r>
          </a:p>
          <a:p>
            <a:r>
              <a:rPr lang="en-US" dirty="0"/>
              <a:t>Both models had a high number of positive sentiment matches</a:t>
            </a:r>
          </a:p>
          <a:p>
            <a:r>
              <a:rPr lang="en-US" dirty="0"/>
              <a:t>KMeans was significantly slower to run than VADER</a:t>
            </a:r>
          </a:p>
          <a:p>
            <a:r>
              <a:rPr lang="en-US" dirty="0"/>
              <a:t>VADER found insults being used legitimately within the high-interaction subset when enough data was gathered</a:t>
            </a:r>
          </a:p>
          <a:p>
            <a:r>
              <a:rPr lang="en-US" dirty="0"/>
              <a:t>These models were tested on a small scale compared to the sheer size of common crawl</a:t>
            </a:r>
          </a:p>
        </p:txBody>
      </p:sp>
      <p:pic>
        <p:nvPicPr>
          <p:cNvPr id="18" name="Audio 17">
            <a:hlinkClick r:id="" action="ppaction://media"/>
            <a:extLst>
              <a:ext uri="{FF2B5EF4-FFF2-40B4-BE49-F238E27FC236}">
                <a16:creationId xmlns:a16="http://schemas.microsoft.com/office/drawing/2014/main" id="{2AF72766-ADBD-43DF-25EC-176A981B0CB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984444479"/>
      </p:ext>
    </p:extLst>
  </p:cSld>
  <p:clrMapOvr>
    <a:masterClrMapping/>
  </p:clrMapOvr>
  <mc:AlternateContent xmlns:mc="http://schemas.openxmlformats.org/markup-compatibility/2006">
    <mc:Choice xmlns:p14="http://schemas.microsoft.com/office/powerpoint/2010/main" Requires="p14">
      <p:transition spd="slow" p14:dur="2000" advTm="77536"/>
    </mc:Choice>
    <mc:Fallback>
      <p:transition spd="slow" advTm="77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cap="none" dirty="0"/>
              <a:t>Conclusion</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9</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pPr marL="285750" indent="-285750">
              <a:buFont typeface="Arial" panose="020B0604020202020204" pitchFamily="34" charset="0"/>
              <a:buChar char="•"/>
            </a:pPr>
            <a:r>
              <a:rPr lang="en-US" dirty="0"/>
              <a:t>Defined unusual slurs using the survey, but this is highly debatable and could be changed</a:t>
            </a:r>
          </a:p>
          <a:p>
            <a:pPr marL="285750" indent="-285750">
              <a:buFont typeface="Arial" panose="020B0604020202020204" pitchFamily="34" charset="0"/>
              <a:buChar char="•"/>
            </a:pPr>
            <a:r>
              <a:rPr lang="en-US" dirty="0"/>
              <a:t>Some pages using unusual insults were found, but it required a large amount of searching through these naïve method</a:t>
            </a:r>
          </a:p>
          <a:p>
            <a:pPr marL="285750" indent="-285750">
              <a:buFont typeface="Arial" panose="020B0604020202020204" pitchFamily="34" charset="0"/>
              <a:buChar char="•"/>
            </a:pPr>
            <a:r>
              <a:rPr lang="en-US" dirty="0"/>
              <a:t>Minor reclamatory examples found through analysis</a:t>
            </a:r>
          </a:p>
          <a:p>
            <a:pPr marL="971550" lvl="1" indent="-285750"/>
            <a:r>
              <a:rPr lang="en-US" dirty="0"/>
              <a:t>Blog under the name Saxon Dog discussing tabletop gaming. Name is used in a reclamatory manner</a:t>
            </a:r>
          </a:p>
          <a:p>
            <a:pPr marL="285750" indent="-285750">
              <a:buFont typeface="Arial" panose="020B0604020202020204" pitchFamily="34" charset="0"/>
              <a:buChar char="•"/>
            </a:pPr>
            <a:r>
              <a:rPr lang="en-US" dirty="0"/>
              <a:t>Sentiment analysis models heavily emphasised certain terms like “devil” or “war”, but a bespoke model could prove more fruitful</a:t>
            </a:r>
          </a:p>
        </p:txBody>
      </p:sp>
      <p:pic>
        <p:nvPicPr>
          <p:cNvPr id="10" name="Audio 9">
            <a:hlinkClick r:id="" action="ppaction://media"/>
            <a:extLst>
              <a:ext uri="{FF2B5EF4-FFF2-40B4-BE49-F238E27FC236}">
                <a16:creationId xmlns:a16="http://schemas.microsoft.com/office/drawing/2014/main" id="{705157DD-3ED9-D1C9-F92B-2643F4D51C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4818171"/>
      </p:ext>
    </p:extLst>
  </p:cSld>
  <p:clrMapOvr>
    <a:masterClrMapping/>
  </p:clrMapOvr>
  <mc:AlternateContent xmlns:mc="http://schemas.openxmlformats.org/markup-compatibility/2006">
    <mc:Choice xmlns:p14="http://schemas.microsoft.com/office/powerpoint/2010/main" Requires="p14">
      <p:transition spd="slow" p14:dur="2000" advTm="42271"/>
    </mc:Choice>
    <mc:Fallback>
      <p:transition spd="slow" advTm="42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6.3"/>
</p:tagLst>
</file>

<file path=ppt/tags/tag2.xml><?xml version="1.0" encoding="utf-8"?>
<p:tagLst xmlns:a="http://schemas.openxmlformats.org/drawingml/2006/main" xmlns:r="http://schemas.openxmlformats.org/officeDocument/2006/relationships" xmlns:p="http://schemas.openxmlformats.org/presentationml/2006/main">
  <p:tag name="TIMING" val="|54.2"/>
</p:tagLst>
</file>

<file path=ppt/tags/tag3.xml><?xml version="1.0" encoding="utf-8"?>
<p:tagLst xmlns:a="http://schemas.openxmlformats.org/drawingml/2006/main" xmlns:r="http://schemas.openxmlformats.org/officeDocument/2006/relationships" xmlns:p="http://schemas.openxmlformats.org/presentationml/2006/main">
  <p:tag name="TIMING" val="|57.6"/>
</p:tagLst>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{C50FF74C-BD0A-45C6-86AD-C2AF49DDE724}tf78438558_win32</Template>
  <TotalTime>657</TotalTime>
  <Words>1913</Words>
  <Application>Microsoft Office PowerPoint</Application>
  <PresentationFormat>Widescreen</PresentationFormat>
  <Paragraphs>183</Paragraphs>
  <Slides>11</Slides>
  <Notes>10</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Arial Black</vt:lpstr>
      <vt:lpstr>Calibri</vt:lpstr>
      <vt:lpstr>Cambria Math</vt:lpstr>
      <vt:lpstr>Sabon Next LT</vt:lpstr>
      <vt:lpstr>Office Theme</vt:lpstr>
      <vt:lpstr>An analysis of neologistic derogatory terms and their uses within common crawl</vt:lpstr>
      <vt:lpstr>AGENDA</vt:lpstr>
      <vt:lpstr>Project overview</vt:lpstr>
      <vt:lpstr>Context</vt:lpstr>
      <vt:lpstr>Implementation</vt:lpstr>
      <vt:lpstr>KMeans clustering</vt:lpstr>
      <vt:lpstr>VADER model</vt:lpstr>
      <vt:lpstr>Project evaluation</vt:lpstr>
      <vt:lpstr>Conclusion</vt:lpstr>
      <vt:lpstr>Further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analysis of neologistic derogatory terms and their uses within common crawl</dc:title>
  <dc:subject/>
  <dc:creator>Harrison Bennion</dc:creator>
  <cp:lastModifiedBy>Harrison Bennion</cp:lastModifiedBy>
  <cp:revision>9</cp:revision>
  <dcterms:created xsi:type="dcterms:W3CDTF">2022-09-10T11:38:20Z</dcterms:created>
  <dcterms:modified xsi:type="dcterms:W3CDTF">2022-09-12T11:47:05Z</dcterms:modified>
</cp:coreProperties>
</file>